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5"/>
  </p:notesMasterIdLst>
  <p:handoutMasterIdLst>
    <p:handoutMasterId r:id="rId56"/>
  </p:handoutMasterIdLst>
  <p:sldIdLst>
    <p:sldId id="262" r:id="rId3"/>
    <p:sldId id="316" r:id="rId4"/>
    <p:sldId id="321" r:id="rId5"/>
    <p:sldId id="322" r:id="rId6"/>
    <p:sldId id="317" r:id="rId7"/>
    <p:sldId id="323" r:id="rId8"/>
    <p:sldId id="324" r:id="rId9"/>
    <p:sldId id="257" r:id="rId10"/>
    <p:sldId id="258" r:id="rId11"/>
    <p:sldId id="305" r:id="rId12"/>
    <p:sldId id="293" r:id="rId13"/>
    <p:sldId id="263" r:id="rId14"/>
    <p:sldId id="278" r:id="rId15"/>
    <p:sldId id="280" r:id="rId16"/>
    <p:sldId id="281" r:id="rId17"/>
    <p:sldId id="282" r:id="rId18"/>
    <p:sldId id="294" r:id="rId19"/>
    <p:sldId id="314" r:id="rId20"/>
    <p:sldId id="313" r:id="rId21"/>
    <p:sldId id="279" r:id="rId22"/>
    <p:sldId id="325" r:id="rId23"/>
    <p:sldId id="289" r:id="rId24"/>
    <p:sldId id="290" r:id="rId25"/>
    <p:sldId id="291" r:id="rId26"/>
    <p:sldId id="292" r:id="rId27"/>
    <p:sldId id="259" r:id="rId28"/>
    <p:sldId id="270" r:id="rId29"/>
    <p:sldId id="268" r:id="rId30"/>
    <p:sldId id="283" r:id="rId31"/>
    <p:sldId id="284" r:id="rId32"/>
    <p:sldId id="312" r:id="rId33"/>
    <p:sldId id="303" r:id="rId34"/>
    <p:sldId id="302" r:id="rId35"/>
    <p:sldId id="285" r:id="rId36"/>
    <p:sldId id="311" r:id="rId37"/>
    <p:sldId id="295" r:id="rId38"/>
    <p:sldId id="286" r:id="rId39"/>
    <p:sldId id="307" r:id="rId40"/>
    <p:sldId id="315" r:id="rId41"/>
    <p:sldId id="319" r:id="rId42"/>
    <p:sldId id="320" r:id="rId43"/>
    <p:sldId id="296" r:id="rId44"/>
    <p:sldId id="318" r:id="rId45"/>
    <p:sldId id="304" r:id="rId46"/>
    <p:sldId id="300" r:id="rId47"/>
    <p:sldId id="306" r:id="rId48"/>
    <p:sldId id="298" r:id="rId49"/>
    <p:sldId id="309" r:id="rId50"/>
    <p:sldId id="310" r:id="rId51"/>
    <p:sldId id="326" r:id="rId52"/>
    <p:sldId id="301" r:id="rId53"/>
    <p:sldId id="256" r:id="rId5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3692"/>
  </p:normalViewPr>
  <p:slideViewPr>
    <p:cSldViewPr snapToGrid="0" snapToObjects="1">
      <p:cViewPr varScale="1">
        <p:scale>
          <a:sx n="56" d="100"/>
          <a:sy n="56" d="100"/>
        </p:scale>
        <p:origin x="14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2"/>
    </p:cViewPr>
  </p:sorterViewPr>
  <p:notesViewPr>
    <p:cSldViewPr snapToGrid="0" snapToObjects="1">
      <p:cViewPr varScale="1">
        <p:scale>
          <a:sx n="65" d="100"/>
          <a:sy n="65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</c:v>
                </c:pt>
                <c:pt idx="1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F1B-4EF8-81A7-D424E4F6BA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F1B-4EF8-81A7-D424E4F6BA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F1B-4EF8-81A7-D424E4F6BA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D28-48D1-B7E0-E1BAEE1011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D28-48D1-B7E0-E1BAEE1011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</c:v>
                </c:pt>
                <c:pt idx="1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D28-48D1-B7E0-E1BAEE101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0.24684</cdr:x>
      <cdr:y>0.31904</cdr:y>
    </cdr:from>
    <cdr:to>
      <cdr:x>0.76862</cdr:x>
      <cdr:y>0.66831</cdr:y>
    </cdr:to>
    <cdr:sp macro="" textlink="">
      <cdr:nvSpPr>
        <cdr:cNvPr id="2" name="文本框 28"/>
        <cdr:cNvSpPr txBox="1"/>
      </cdr:nvSpPr>
      <cdr:spPr>
        <a:xfrm xmlns:a="http://schemas.openxmlformats.org/drawingml/2006/main">
          <a:off x="775036" y="1012069"/>
          <a:ext cx="1638341" cy="110797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24" tIns="45712" rIns="91424" bIns="45712" rtlCol="0">
          <a:spAutoFit/>
        </a:bodyPr>
        <a:lstStyle xmlns:a="http://schemas.openxmlformats.org/drawingml/2006/main">
          <a:defPPr>
            <a:defRPr lang="zh-CN"/>
          </a:defPPr>
          <a:lvl1pPr marL="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8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377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566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754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943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131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32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50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6600" dirty="0" smtClean="0">
              <a:solidFill>
                <a:schemeClr val="bg1"/>
              </a:solidFill>
              <a:latin typeface="+mj-lt"/>
              <a:cs typeface="Segoe UI Light"/>
            </a:rPr>
            <a:t>14</a:t>
          </a:r>
          <a:r>
            <a:rPr kumimoji="1" lang="en-US" altLang="zh-CN" sz="2800" dirty="0" smtClean="0">
              <a:solidFill>
                <a:schemeClr val="bg1"/>
              </a:solidFill>
              <a:latin typeface="+mj-lt"/>
              <a:cs typeface="Segoe UI Light"/>
            </a:rPr>
            <a:t>%</a:t>
          </a:r>
          <a:endParaRPr kumimoji="1" lang="zh-CN" altLang="en-US" sz="2800" dirty="0">
            <a:solidFill>
              <a:schemeClr val="bg1"/>
            </a:solidFill>
            <a:latin typeface="+mj-lt"/>
            <a:cs typeface="Segoe UI Ligh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0.24684</cdr:x>
      <cdr:y>0.31904</cdr:y>
    </cdr:from>
    <cdr:to>
      <cdr:x>0.76862</cdr:x>
      <cdr:y>0.66831</cdr:y>
    </cdr:to>
    <cdr:sp macro="" textlink="">
      <cdr:nvSpPr>
        <cdr:cNvPr id="2" name="文本框 28"/>
        <cdr:cNvSpPr txBox="1"/>
      </cdr:nvSpPr>
      <cdr:spPr>
        <a:xfrm xmlns:a="http://schemas.openxmlformats.org/drawingml/2006/main">
          <a:off x="775049" y="1012070"/>
          <a:ext cx="1638330" cy="110796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24" tIns="45712" rIns="91424" bIns="45712" rtlCol="0">
          <a:spAutoFit/>
        </a:bodyPr>
        <a:lstStyle xmlns:a="http://schemas.openxmlformats.org/drawingml/2006/main">
          <a:defPPr>
            <a:defRPr lang="zh-CN"/>
          </a:defPPr>
          <a:lvl1pPr marL="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8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377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566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754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943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131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32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50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6600" dirty="0" smtClean="0">
              <a:solidFill>
                <a:schemeClr val="bg1"/>
              </a:solidFill>
              <a:latin typeface="+mj-lt"/>
              <a:cs typeface="Segoe UI Light"/>
            </a:rPr>
            <a:t>14</a:t>
          </a:r>
          <a:r>
            <a:rPr kumimoji="1" lang="en-US" altLang="zh-CN" sz="2800" dirty="0" smtClean="0">
              <a:solidFill>
                <a:schemeClr val="bg1"/>
              </a:solidFill>
              <a:latin typeface="+mj-lt"/>
              <a:cs typeface="Segoe UI Light"/>
            </a:rPr>
            <a:t>%</a:t>
          </a:r>
          <a:endParaRPr kumimoji="1" lang="zh-CN" altLang="en-US" sz="2800" dirty="0">
            <a:solidFill>
              <a:schemeClr val="bg1"/>
            </a:solidFill>
            <a:latin typeface="+mj-lt"/>
            <a:cs typeface="Segoe UI Ligh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4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914400" y="5981922"/>
            <a:ext cx="2438400" cy="198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IEEE</a:t>
            </a:r>
            <a:r>
              <a:rPr lang="zh-CN" altLang="en-US" dirty="0" smtClean="0"/>
              <a:t>极限编程校内赛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赛前讲座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主讲人 林思睿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14400" y="4700473"/>
            <a:ext cx="711200" cy="190500"/>
            <a:chOff x="914400" y="4953000"/>
            <a:chExt cx="711200" cy="1905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-2795"/>
            <a:ext cx="12192001" cy="686079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7435" y="458598"/>
            <a:ext cx="10557130" cy="5940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6096000" y="-2795"/>
            <a:ext cx="6096001" cy="6860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Hexagon 2"/>
          <p:cNvSpPr/>
          <p:nvPr userDrawn="1"/>
        </p:nvSpPr>
        <p:spPr>
          <a:xfrm rot="1800000">
            <a:off x="4843536" y="2349290"/>
            <a:ext cx="2504928" cy="2159420"/>
          </a:xfrm>
          <a:prstGeom prst="hexagon">
            <a:avLst>
              <a:gd name="adj" fmla="val 28336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35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1C2457-05A1-4642-98E5-CC54C944E4F7}" type="datetimeFigureOut">
              <a:rPr lang="zh-CN" altLang="en-US" smtClean="0"/>
              <a:t>2017/9/28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6679CE-D923-4B8C-9318-58A8527E09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27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赛题分析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小技巧</a:t>
            </a:r>
            <a:endParaRPr kumimoji="1" lang="zh-CN" altLang="en-US" dirty="0"/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357350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357350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573505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6334211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334211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33421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8" name="Rectangle 27"/>
          <p:cNvSpPr/>
          <p:nvPr userDrawn="1"/>
        </p:nvSpPr>
        <p:spPr>
          <a:xfrm flipV="1">
            <a:off x="9094915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9094915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9094914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6030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216820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12800" y="5623599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 flipV="1">
            <a:off x="812800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6"/>
          <p:cNvSpPr/>
          <p:nvPr userDrawn="1"/>
        </p:nvSpPr>
        <p:spPr>
          <a:xfrm flipV="1">
            <a:off x="5035096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800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035096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812800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5035095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2" name="Rectangle 41"/>
          <p:cNvSpPr/>
          <p:nvPr userDrawn="1"/>
        </p:nvSpPr>
        <p:spPr>
          <a:xfrm flipV="1">
            <a:off x="9257393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7393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9257392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0977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343400" y="1665477"/>
            <a:ext cx="3524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190999" y="1514475"/>
            <a:ext cx="3524250" cy="3524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305300" y="2630269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05300" y="3328745"/>
            <a:ext cx="35814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r>
              <a:rPr lang="en-US" altLang="zh-CN" dirty="0"/>
              <a:t>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41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 userDrawn="1"/>
        </p:nvSpPr>
        <p:spPr>
          <a:xfrm>
            <a:off x="0" y="3947886"/>
            <a:ext cx="12192000" cy="291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46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4" r:id="rId5"/>
    <p:sldLayoutId id="2147483662" r:id="rId6"/>
    <p:sldLayoutId id="2147483689" r:id="rId7"/>
    <p:sldLayoutId id="2147483690" r:id="rId8"/>
    <p:sldLayoutId id="2147483691" r:id="rId9"/>
    <p:sldLayoutId id="2147483693" r:id="rId10"/>
    <p:sldLayoutId id="2147483686" r:id="rId11"/>
    <p:sldLayoutId id="2147483692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ackerrank.com/contests/ieeextreme-challenges/challenges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rank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judge.net/contest/65997" TargetMode="External"/><Relationship Id="rId2" Type="http://schemas.openxmlformats.org/officeDocument/2006/relationships/hyperlink" Target="https://vjudge.net/contest/6595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judge.net/contest/68966" TargetMode="External"/><Relationship Id="rId4" Type="http://schemas.openxmlformats.org/officeDocument/2006/relationships/hyperlink" Target="https://vjudge.net/contest/7001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E54bIwAbE" TargetMode="Externa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rank.com/contests/ieeextreme-challenges/challenges/flower-games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399" y="1649390"/>
            <a:ext cx="8817429" cy="1920526"/>
          </a:xfrm>
        </p:spPr>
        <p:txBody>
          <a:bodyPr/>
          <a:lstStyle/>
          <a:p>
            <a:r>
              <a:rPr lang="en-US" altLang="zh-CN" dirty="0" smtClean="0"/>
              <a:t>IEEE</a:t>
            </a:r>
            <a:r>
              <a:rPr lang="zh-CN" altLang="en-US" dirty="0" smtClean="0"/>
              <a:t>极限编程赛前讲座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zh-CN" altLang="en-US" dirty="0" smtClean="0"/>
              <a:t>林思睿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极限编程挑战赛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2138289"/>
            <a:ext cx="10427286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一部分题解：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://www.jianshu.com/p/f9d5efdd6249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出题要求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a problem set that is suitable for a bigger crowd of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students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5780685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10.0 </a:t>
            </a:r>
            <a:r>
              <a:rPr lang="zh-CN" altLang="en-US" dirty="0" smtClean="0"/>
              <a:t>题型比例</a:t>
            </a:r>
            <a:endParaRPr lang="zh-CN" altLang="en-US" dirty="0"/>
          </a:p>
        </p:txBody>
      </p:sp>
      <p:grpSp>
        <p:nvGrpSpPr>
          <p:cNvPr id="5" name="组 44"/>
          <p:cNvGrpSpPr/>
          <p:nvPr/>
        </p:nvGrpSpPr>
        <p:grpSpPr>
          <a:xfrm>
            <a:off x="1416871" y="1897146"/>
            <a:ext cx="3139886" cy="4212822"/>
            <a:chOff x="1368743" y="1169233"/>
            <a:chExt cx="3139886" cy="4212821"/>
          </a:xfrm>
        </p:grpSpPr>
        <p:graphicFrame>
          <p:nvGraphicFramePr>
            <p:cNvPr id="6" name="图表 27"/>
            <p:cNvGraphicFramePr/>
            <p:nvPr>
              <p:extLst>
                <p:ext uri="{D42A27DB-BD31-4B8C-83A1-F6EECF244321}">
                  <p14:modId xmlns:p14="http://schemas.microsoft.com/office/powerpoint/2010/main" val="702086565"/>
                </p:ext>
              </p:extLst>
            </p:nvPr>
          </p:nvGraphicFramePr>
          <p:xfrm>
            <a:off x="136874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本框 28"/>
            <p:cNvSpPr txBox="1"/>
            <p:nvPr/>
          </p:nvSpPr>
          <p:spPr>
            <a:xfrm>
              <a:off x="211951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latin typeface="+mj-lt"/>
                  <a:cs typeface="Segoe UI Light"/>
                </a:rPr>
                <a:t>36</a:t>
              </a:r>
              <a:r>
                <a:rPr kumimoji="1" lang="en-US" altLang="zh-CN" sz="2800" dirty="0" smtClean="0">
                  <a:solidFill>
                    <a:schemeClr val="bg1"/>
                  </a:solidFill>
                  <a:latin typeface="+mj-lt"/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latin typeface="+mj-lt"/>
                <a:cs typeface="Segoe UI Light"/>
              </a:endParaRPr>
            </a:p>
          </p:txBody>
        </p:sp>
        <p:sp>
          <p:nvSpPr>
            <p:cNvPr id="8" name="矩形 37"/>
            <p:cNvSpPr/>
            <p:nvPr/>
          </p:nvSpPr>
          <p:spPr>
            <a:xfrm>
              <a:off x="1709727" y="5096144"/>
              <a:ext cx="2457919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2145680" y="4726849"/>
              <a:ext cx="1586010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不</a:t>
              </a:r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需要算法基础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 45"/>
          <p:cNvGrpSpPr/>
          <p:nvPr/>
        </p:nvGrpSpPr>
        <p:grpSpPr>
          <a:xfrm>
            <a:off x="4540719" y="1897146"/>
            <a:ext cx="3139886" cy="4225022"/>
            <a:chOff x="4517703" y="1169233"/>
            <a:chExt cx="3139886" cy="4225022"/>
          </a:xfrm>
        </p:grpSpPr>
        <p:graphicFrame>
          <p:nvGraphicFramePr>
            <p:cNvPr id="11" name="图表 33"/>
            <p:cNvGraphicFramePr/>
            <p:nvPr>
              <p:extLst>
                <p:ext uri="{D42A27DB-BD31-4B8C-83A1-F6EECF244321}">
                  <p14:modId xmlns:p14="http://schemas.microsoft.com/office/powerpoint/2010/main" val="2127409462"/>
                </p:ext>
              </p:extLst>
            </p:nvPr>
          </p:nvGraphicFramePr>
          <p:xfrm>
            <a:off x="451770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文本框 32"/>
            <p:cNvSpPr txBox="1"/>
            <p:nvPr/>
          </p:nvSpPr>
          <p:spPr>
            <a:xfrm>
              <a:off x="526847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cs typeface="Segoe UI Light"/>
                </a:rPr>
                <a:t>14</a:t>
              </a:r>
              <a:r>
                <a:rPr kumimoji="1" lang="en-US" altLang="zh-CN" sz="2800" dirty="0" smtClean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3" name="矩形 39"/>
            <p:cNvSpPr/>
            <p:nvPr/>
          </p:nvSpPr>
          <p:spPr>
            <a:xfrm>
              <a:off x="4858687" y="5108345"/>
              <a:ext cx="2457918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文本框 40"/>
            <p:cNvSpPr txBox="1"/>
            <p:nvPr/>
          </p:nvSpPr>
          <p:spPr>
            <a:xfrm>
              <a:off x="5604821" y="4739050"/>
              <a:ext cx="965648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搜索专题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 46"/>
          <p:cNvGrpSpPr/>
          <p:nvPr/>
        </p:nvGrpSpPr>
        <p:grpSpPr>
          <a:xfrm>
            <a:off x="7664568" y="1897146"/>
            <a:ext cx="3139886" cy="4212821"/>
            <a:chOff x="7616440" y="1169233"/>
            <a:chExt cx="3139886" cy="4212821"/>
          </a:xfrm>
        </p:grpSpPr>
        <p:graphicFrame>
          <p:nvGraphicFramePr>
            <p:cNvPr id="16" name="图表 35"/>
            <p:cNvGraphicFramePr/>
            <p:nvPr>
              <p:extLst>
                <p:ext uri="{D42A27DB-BD31-4B8C-83A1-F6EECF244321}">
                  <p14:modId xmlns:p14="http://schemas.microsoft.com/office/powerpoint/2010/main" val="2357654480"/>
                </p:ext>
              </p:extLst>
            </p:nvPr>
          </p:nvGraphicFramePr>
          <p:xfrm>
            <a:off x="7616440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文本框 36"/>
            <p:cNvSpPr txBox="1"/>
            <p:nvPr/>
          </p:nvSpPr>
          <p:spPr>
            <a:xfrm>
              <a:off x="8367213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cs typeface="Segoe UI Light"/>
                </a:rPr>
                <a:t>22</a:t>
              </a:r>
              <a:r>
                <a:rPr kumimoji="1" lang="en-US" altLang="zh-CN" sz="2800" dirty="0" smtClean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8" name="矩形 41"/>
            <p:cNvSpPr/>
            <p:nvPr/>
          </p:nvSpPr>
          <p:spPr>
            <a:xfrm>
              <a:off x="7957424" y="5096144"/>
              <a:ext cx="2457918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文本框 42"/>
            <p:cNvSpPr txBox="1"/>
            <p:nvPr/>
          </p:nvSpPr>
          <p:spPr>
            <a:xfrm>
              <a:off x="8703558" y="4726849"/>
              <a:ext cx="965648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数学专题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502400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10.0 </a:t>
            </a:r>
            <a:r>
              <a:rPr lang="zh-CN" altLang="en-US" dirty="0" smtClean="0"/>
              <a:t>题型比例</a:t>
            </a:r>
            <a:endParaRPr lang="zh-CN" altLang="en-US" dirty="0"/>
          </a:p>
        </p:txBody>
      </p:sp>
      <p:graphicFrame>
        <p:nvGraphicFramePr>
          <p:cNvPr id="4" name="图表 27"/>
          <p:cNvGraphicFramePr/>
          <p:nvPr>
            <p:extLst>
              <p:ext uri="{D42A27DB-BD31-4B8C-83A1-F6EECF244321}">
                <p14:modId xmlns:p14="http://schemas.microsoft.com/office/powerpoint/2010/main" val="1879430932"/>
              </p:ext>
            </p:extLst>
          </p:nvPr>
        </p:nvGraphicFramePr>
        <p:xfrm>
          <a:off x="1416871" y="1897146"/>
          <a:ext cx="3139886" cy="317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27"/>
          <p:cNvGraphicFramePr/>
          <p:nvPr>
            <p:extLst>
              <p:ext uri="{D42A27DB-BD31-4B8C-83A1-F6EECF244321}">
                <p14:modId xmlns:p14="http://schemas.microsoft.com/office/powerpoint/2010/main" val="3793005363"/>
              </p:ext>
            </p:extLst>
          </p:nvPr>
        </p:nvGraphicFramePr>
        <p:xfrm>
          <a:off x="5001403" y="1904950"/>
          <a:ext cx="3139886" cy="317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38"/>
          <p:cNvSpPr txBox="1"/>
          <p:nvPr/>
        </p:nvSpPr>
        <p:spPr>
          <a:xfrm>
            <a:off x="2503989" y="5454763"/>
            <a:ext cx="965648" cy="31546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/>
            <a:r>
              <a:rPr lang="zh-CN" altLang="en-US" sz="1600" b="1" dirty="0" smtClean="0">
                <a:solidFill>
                  <a:schemeClr val="bg1"/>
                </a:solidFill>
                <a:ea typeface="宋体"/>
                <a:cs typeface="Arial" panose="020B0604020202020204" pitchFamily="34" charset="0"/>
              </a:rPr>
              <a:t>图论专题</a:t>
            </a:r>
            <a:endParaRPr lang="zh-CN" altLang="en-US" sz="1600" b="1" dirty="0">
              <a:solidFill>
                <a:schemeClr val="bg1"/>
              </a:solidFill>
              <a:ea typeface="宋体"/>
              <a:cs typeface="Arial" panose="020B0604020202020204" pitchFamily="34" charset="0"/>
            </a:endParaRPr>
          </a:p>
        </p:txBody>
      </p:sp>
      <p:sp>
        <p:nvSpPr>
          <p:cNvPr id="7" name="文本框 38"/>
          <p:cNvSpPr txBox="1"/>
          <p:nvPr/>
        </p:nvSpPr>
        <p:spPr>
          <a:xfrm>
            <a:off x="5571554" y="5425214"/>
            <a:ext cx="1999584" cy="31546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/>
            <a:r>
              <a:rPr lang="zh-CN" altLang="en-US" sz="1600" b="1" dirty="0" smtClean="0">
                <a:solidFill>
                  <a:schemeClr val="bg1"/>
                </a:solidFill>
                <a:ea typeface="宋体"/>
                <a:cs typeface="Arial" panose="020B0604020202020204" pitchFamily="34" charset="0"/>
              </a:rPr>
              <a:t>动态规划和数据结构</a:t>
            </a:r>
            <a:endParaRPr lang="zh-CN" altLang="en-US" sz="1600" b="1" dirty="0">
              <a:solidFill>
                <a:schemeClr val="bg1"/>
              </a:solidFill>
              <a:ea typeface="宋体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en-US" altLang="zh-CN" u="sng" dirty="0"/>
              <a:t>Dog </a:t>
            </a:r>
            <a:r>
              <a:rPr lang="en-US" altLang="zh-CN" u="sng" dirty="0" smtClean="0"/>
              <a:t>Walking </a:t>
            </a:r>
            <a:r>
              <a:rPr lang="zh-CN" altLang="en-US" u="sng" dirty="0" smtClean="0">
                <a:solidFill>
                  <a:schemeClr val="bg2"/>
                </a:solidFill>
              </a:rPr>
              <a:t>简单贪心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 Playing 20 Questions with an Unreliable Friend </a:t>
            </a:r>
            <a:r>
              <a:rPr lang="zh-CN" altLang="en-US" dirty="0" smtClean="0">
                <a:solidFill>
                  <a:schemeClr val="bg2"/>
                </a:solidFill>
              </a:rPr>
              <a:t>搜索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3 </a:t>
            </a:r>
            <a:r>
              <a:rPr lang="en-US" altLang="zh-CN" dirty="0" err="1" smtClean="0"/>
              <a:t>Inti</a:t>
            </a:r>
            <a:r>
              <a:rPr lang="en-US" altLang="zh-CN" dirty="0" smtClean="0"/>
              <a:t> Sets </a:t>
            </a:r>
            <a:r>
              <a:rPr lang="zh-CN" altLang="en-US" dirty="0">
                <a:solidFill>
                  <a:schemeClr val="bg2"/>
                </a:solidFill>
              </a:rPr>
              <a:t>数</a:t>
            </a:r>
            <a:r>
              <a:rPr lang="zh-CN" altLang="en-US" dirty="0" smtClean="0">
                <a:solidFill>
                  <a:schemeClr val="bg2"/>
                </a:solidFill>
              </a:rPr>
              <a:t>论题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4 </a:t>
            </a:r>
            <a:r>
              <a:rPr lang="en-US" altLang="zh-CN" u="sng" dirty="0"/>
              <a:t>Painter's </a:t>
            </a:r>
            <a:r>
              <a:rPr lang="en-US" altLang="zh-CN" u="sng" dirty="0" smtClean="0"/>
              <a:t>Dilemma </a:t>
            </a:r>
            <a:r>
              <a:rPr lang="zh-CN" altLang="en-US" u="sng" dirty="0" smtClean="0">
                <a:solidFill>
                  <a:schemeClr val="bg2"/>
                </a:solidFill>
              </a:rPr>
              <a:t>简单贪心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5 </a:t>
            </a:r>
            <a:r>
              <a:rPr lang="en-US" altLang="zh-CN" u="sng" dirty="0"/>
              <a:t>Food </a:t>
            </a:r>
            <a:r>
              <a:rPr lang="en-US" altLang="zh-CN" u="sng" dirty="0" smtClean="0"/>
              <a:t>Truck </a:t>
            </a:r>
            <a:r>
              <a:rPr lang="zh-CN" altLang="en-US" u="sng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6 </a:t>
            </a:r>
            <a:r>
              <a:rPr lang="en-US" altLang="zh-CN" u="sng" dirty="0"/>
              <a:t>Memory </a:t>
            </a:r>
            <a:r>
              <a:rPr lang="en-US" altLang="zh-CN" u="sng" dirty="0" smtClean="0"/>
              <a:t>Management </a:t>
            </a:r>
            <a:r>
              <a:rPr lang="zh-CN" altLang="en-US" u="sng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7 </a:t>
            </a:r>
            <a:r>
              <a:rPr lang="en-US" altLang="zh-CN" dirty="0" smtClean="0"/>
              <a:t>Pirates </a:t>
            </a:r>
            <a:r>
              <a:rPr lang="zh-CN" altLang="en-US" dirty="0">
                <a:solidFill>
                  <a:schemeClr val="bg2"/>
                </a:solidFill>
              </a:rPr>
              <a:t>树</a:t>
            </a:r>
            <a:r>
              <a:rPr lang="zh-CN" altLang="en-US" dirty="0" smtClean="0">
                <a:solidFill>
                  <a:schemeClr val="bg2"/>
                </a:solidFill>
              </a:rPr>
              <a:t>最近公共祖先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8 </a:t>
            </a:r>
            <a:r>
              <a:rPr lang="en-US" altLang="zh-CN" u="sng" dirty="0"/>
              <a:t>Counting </a:t>
            </a:r>
            <a:r>
              <a:rPr lang="en-US" altLang="zh-CN" u="sng" dirty="0" smtClean="0"/>
              <a:t>Molecules </a:t>
            </a:r>
            <a:r>
              <a:rPr lang="zh-CN" altLang="en-US" u="sng" dirty="0" smtClean="0">
                <a:solidFill>
                  <a:schemeClr val="bg2"/>
                </a:solidFill>
              </a:rPr>
              <a:t>简单数学</a:t>
            </a:r>
            <a:endParaRPr lang="zh-CN" alt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 Checkers </a:t>
            </a:r>
            <a:r>
              <a:rPr lang="en-US" altLang="zh-CN" dirty="0" smtClean="0"/>
              <a:t>Challenge </a:t>
            </a:r>
            <a:r>
              <a:rPr lang="zh-CN" altLang="en-US" dirty="0" smtClean="0">
                <a:solidFill>
                  <a:schemeClr val="bg2"/>
                </a:solidFill>
              </a:rPr>
              <a:t>搜索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10 </a:t>
            </a:r>
            <a:r>
              <a:rPr lang="en-US" altLang="zh-CN" dirty="0" err="1" smtClean="0"/>
              <a:t>Mancala‘h</a:t>
            </a:r>
            <a:r>
              <a:rPr lang="en-US" altLang="zh-CN" dirty="0" smtClean="0">
                <a:solidFill>
                  <a:schemeClr val="bg2"/>
                </a:solidFill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</a:rPr>
              <a:t>模拟？忘了。。。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11 Game of </a:t>
            </a:r>
            <a:r>
              <a:rPr lang="en-US" altLang="zh-CN" dirty="0" smtClean="0"/>
              <a:t>Stones </a:t>
            </a:r>
            <a:r>
              <a:rPr lang="zh-CN" altLang="en-US" dirty="0" smtClean="0">
                <a:solidFill>
                  <a:schemeClr val="bg2"/>
                </a:solidFill>
              </a:rPr>
              <a:t>博弈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12 Mysterious </a:t>
            </a:r>
            <a:r>
              <a:rPr lang="en-US" altLang="zh-CN" dirty="0" smtClean="0"/>
              <a:t>Maze </a:t>
            </a:r>
            <a:r>
              <a:rPr lang="en-US" altLang="zh-CN" dirty="0" err="1" smtClean="0">
                <a:solidFill>
                  <a:schemeClr val="bg2"/>
                </a:solidFill>
              </a:rPr>
              <a:t>dp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13 </a:t>
            </a:r>
            <a:r>
              <a:rPr lang="en-US" altLang="zh-CN" dirty="0" smtClean="0"/>
              <a:t>Safety </a:t>
            </a:r>
            <a:r>
              <a:rPr lang="zh-CN" altLang="en-US" dirty="0" smtClean="0">
                <a:solidFill>
                  <a:schemeClr val="bg2"/>
                </a:solidFill>
              </a:rPr>
              <a:t>至今不会。。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14 Forum </a:t>
            </a:r>
            <a:r>
              <a:rPr lang="en-US" altLang="zh-CN" dirty="0" smtClean="0"/>
              <a:t>Threads</a:t>
            </a:r>
          </a:p>
          <a:p>
            <a:r>
              <a:rPr lang="en-US" altLang="zh-CN" dirty="0"/>
              <a:t>15 Island </a:t>
            </a:r>
            <a:r>
              <a:rPr lang="en-US" altLang="zh-CN" dirty="0" smtClean="0"/>
              <a:t>Hopping </a:t>
            </a:r>
            <a:r>
              <a:rPr lang="zh-CN" altLang="en-US" dirty="0" smtClean="0">
                <a:solidFill>
                  <a:schemeClr val="bg2"/>
                </a:solidFill>
              </a:rPr>
              <a:t>最短路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16 </a:t>
            </a:r>
            <a:r>
              <a:rPr lang="en-US" altLang="zh-CN" u="sng" dirty="0"/>
              <a:t>Full </a:t>
            </a:r>
            <a:r>
              <a:rPr lang="en-US" altLang="zh-CN" u="sng" dirty="0" smtClean="0"/>
              <a:t>Adder </a:t>
            </a:r>
            <a:r>
              <a:rPr lang="zh-CN" altLang="en-US" u="sng" dirty="0" smtClean="0">
                <a:solidFill>
                  <a:schemeClr val="bg1"/>
                </a:solidFill>
              </a:rPr>
              <a:t>模拟</a:t>
            </a:r>
            <a:endParaRPr lang="en-US" altLang="zh-CN" u="sng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9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17 Finding </a:t>
            </a:r>
            <a:r>
              <a:rPr lang="en-US" altLang="zh-CN" dirty="0" smtClean="0"/>
              <a:t>Shelter </a:t>
            </a:r>
            <a:r>
              <a:rPr lang="en-US" altLang="zh-CN" dirty="0" smtClean="0">
                <a:solidFill>
                  <a:schemeClr val="bg2"/>
                </a:solidFill>
              </a:rPr>
              <a:t>KM</a:t>
            </a:r>
          </a:p>
          <a:p>
            <a:r>
              <a:rPr lang="en-US" altLang="zh-CN" dirty="0"/>
              <a:t>18 </a:t>
            </a:r>
            <a:r>
              <a:rPr lang="en-US" altLang="zh-CN" u="sng" dirty="0"/>
              <a:t>Always Be In </a:t>
            </a:r>
            <a:r>
              <a:rPr lang="en-US" altLang="zh-CN" u="sng" dirty="0" smtClean="0"/>
              <a:t>Control </a:t>
            </a:r>
            <a:r>
              <a:rPr lang="zh-CN" altLang="en-US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19 </a:t>
            </a:r>
            <a:r>
              <a:rPr lang="en-US" altLang="zh-CN" u="sng" dirty="0"/>
              <a:t>Flower </a:t>
            </a:r>
            <a:r>
              <a:rPr lang="en-US" altLang="zh-CN" u="sng" dirty="0" smtClean="0"/>
              <a:t>Games </a:t>
            </a:r>
            <a:r>
              <a:rPr lang="zh-CN" altLang="en-US" u="sng" dirty="0" smtClean="0">
                <a:solidFill>
                  <a:schemeClr val="bg2"/>
                </a:solidFill>
              </a:rPr>
              <a:t>找规律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20 Ellipse </a:t>
            </a:r>
            <a:r>
              <a:rPr lang="en-US" altLang="zh-CN" dirty="0" smtClean="0"/>
              <a:t>Art </a:t>
            </a:r>
            <a:r>
              <a:rPr lang="zh-CN" altLang="en-US" dirty="0" smtClean="0">
                <a:solidFill>
                  <a:schemeClr val="bg2"/>
                </a:solidFill>
              </a:rPr>
              <a:t>蒙特卡洛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21 </a:t>
            </a:r>
            <a:r>
              <a:rPr lang="en-US" altLang="zh-CN" dirty="0" smtClean="0"/>
              <a:t>N-Palindromes </a:t>
            </a:r>
            <a:r>
              <a:rPr lang="en-US" altLang="zh-CN" dirty="0" err="1" smtClean="0">
                <a:solidFill>
                  <a:schemeClr val="bg2"/>
                </a:solidFill>
              </a:rPr>
              <a:t>dp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22 Binary </a:t>
            </a:r>
            <a:r>
              <a:rPr lang="en-US" altLang="zh-CN" dirty="0" smtClean="0"/>
              <a:t>Quilts </a:t>
            </a:r>
            <a:r>
              <a:rPr lang="zh-CN" altLang="en-US" dirty="0" smtClean="0">
                <a:solidFill>
                  <a:schemeClr val="bg2"/>
                </a:solidFill>
              </a:rPr>
              <a:t>双向</a:t>
            </a:r>
            <a:r>
              <a:rPr lang="en-US" altLang="zh-CN" dirty="0" err="1" smtClean="0">
                <a:solidFill>
                  <a:schemeClr val="bg2"/>
                </a:solidFill>
              </a:rPr>
              <a:t>bfs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23 P </a:t>
            </a:r>
            <a:r>
              <a:rPr lang="en-US" altLang="zh-CN" dirty="0"/>
              <a:t>= NP</a:t>
            </a:r>
            <a:r>
              <a:rPr lang="en-US" altLang="zh-CN" dirty="0" smtClean="0"/>
              <a:t>?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不会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24 </a:t>
            </a:r>
            <a:r>
              <a:rPr lang="en-US" altLang="zh-CN" dirty="0" err="1" smtClean="0"/>
              <a:t>Goldbach's</a:t>
            </a:r>
            <a:r>
              <a:rPr lang="en-US" altLang="zh-CN" dirty="0" smtClean="0"/>
              <a:t> Second Conjecture</a:t>
            </a:r>
            <a:r>
              <a:rPr lang="zh-CN" altLang="en-US" dirty="0">
                <a:solidFill>
                  <a:schemeClr val="bg2"/>
                </a:solidFill>
              </a:rPr>
              <a:t>米勒</a:t>
            </a:r>
            <a:r>
              <a:rPr lang="en-US" altLang="zh-CN" dirty="0">
                <a:solidFill>
                  <a:schemeClr val="bg2"/>
                </a:solidFill>
              </a:rPr>
              <a:t>-</a:t>
            </a:r>
            <a:r>
              <a:rPr lang="zh-CN" altLang="en-US" dirty="0">
                <a:solidFill>
                  <a:schemeClr val="bg2"/>
                </a:solidFill>
              </a:rPr>
              <a:t>拉宾检验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推荐的练习网址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69477"/>
            <a:ext cx="10413218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www.hackerrank.com/contests/ieeextreme-challenges/challenges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往年题目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149442"/>
            <a:ext cx="734285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63600" y="1505242"/>
            <a:ext cx="8774628" cy="108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https://www.hackerrank.com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World </a:t>
            </a:r>
            <a:r>
              <a:rPr lang="en-US" altLang="zh-CN" sz="24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CodeSprint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Week 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 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Code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easy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37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63600" y="1505242"/>
            <a:ext cx="8774628" cy="288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://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vjudge.net/contest/65959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https://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vjudge.net/contest/65997</a:t>
            </a: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4"/>
              </a:rPr>
              <a:t>https://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4"/>
              </a:rPr>
              <a:t>vjudge.net/contest/70017</a:t>
            </a: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5"/>
              </a:rPr>
              <a:t>https://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5"/>
              </a:rPr>
              <a:t>vjudge.net/contest/68966</a:t>
            </a: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98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Q </a:t>
            </a:r>
            <a:r>
              <a:rPr lang="zh-CN" altLang="en-US" dirty="0"/>
              <a:t>　</a:t>
            </a:r>
            <a:r>
              <a:rPr lang="en-US" altLang="zh-CN" dirty="0" smtClean="0"/>
              <a:t>&amp;</a:t>
            </a:r>
            <a:r>
              <a:rPr lang="zh-CN" altLang="en-US" dirty="0"/>
              <a:t>　</a:t>
            </a:r>
            <a:r>
              <a:rPr lang="zh-CN" altLang="en-US" dirty="0" smtClean="0"/>
              <a:t>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84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参赛需要哪些知识？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数论、图论、动态规划、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数据结构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还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有一些操作系统方面的模拟题，就很多。。。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0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1235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不需要算法基础的题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贪心、简单数学、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1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7163583" cy="590931"/>
          </a:xfrm>
        </p:spPr>
        <p:txBody>
          <a:bodyPr/>
          <a:lstStyle/>
          <a:p>
            <a:pPr fontAlgn="base"/>
            <a:r>
              <a:rPr lang="en-US" altLang="zh-CN" dirty="0"/>
              <a:t>Xtreme9.0 - Digit Fun!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97612"/>
            <a:ext cx="10483557" cy="416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|A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i-1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 for </a:t>
            </a: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&gt;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goal of this problem is to determine the smallest positive </a:t>
            </a: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such that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second input value is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0, resulting in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|0| = 1. Because 0 does not equal 1, we find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|A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 = |1| = 1.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is equal to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making 2 the smallest positive </a:t>
            </a: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such that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 A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i-1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19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7163583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</a:t>
            </a:r>
            <a:r>
              <a:rPr lang="en-US" altLang="zh-CN" dirty="0"/>
              <a:t>10.0 - Dog Walking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97612"/>
            <a:ext cx="10483557" cy="243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个人和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只狗，每只狗的重量分别为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x[0], x[1], x[2], ..., x[N-1]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需要把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只狗分给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照看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求出一种分配方法，使得所有人所照看的狗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重量差之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和达到最小，并输出该最小值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≤ K ≤ N 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^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0 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x[i] 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10^9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2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2800" y="1941342"/>
            <a:ext cx="10483557" cy="479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样例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     ，两个人，重量分别是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1,1,3,5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1" y="5852014"/>
            <a:ext cx="467833" cy="4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2800" y="1828800"/>
            <a:ext cx="10539828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种较差的分配方式是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1,3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这样答案就是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|3 - 1| + |5 - 1|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一种最优方式是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3,5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这样答案就是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|1 - 1| + |5 - 3| = 2 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9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2800" y="1871003"/>
            <a:ext cx="10455422" cy="439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不难发现每个人的最优选择一定是排序后的数组中连续的一段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假设某一段为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那么这一段对答案的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贡献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(X[r] – X[l]) = (X[l + 1] – X[l]) + (X[l + 2] – X[l + 1]) + … + (X[r] – X[r - 1])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要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让最后的答案尽可能小，显然挑选的差值要尽可能小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于是将数组排序，计算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每两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个相邻数字之间的差值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把最小的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个差值加起来就是最后的答案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05300" y="2630269"/>
            <a:ext cx="3581400" cy="646331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Two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8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33516" y="1930146"/>
            <a:ext cx="3320716" cy="216568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4"/>
          <p:cNvSpPr/>
          <p:nvPr/>
        </p:nvSpPr>
        <p:spPr>
          <a:xfrm>
            <a:off x="1040075" y="2897767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Discussion</a:t>
            </a:r>
            <a:endParaRPr lang="en-US" altLang="zh-CN" b="1" dirty="0"/>
          </a:p>
        </p:txBody>
      </p:sp>
      <p:sp>
        <p:nvSpPr>
          <p:cNvPr id="23" name="矩形 4"/>
          <p:cNvSpPr/>
          <p:nvPr/>
        </p:nvSpPr>
        <p:spPr>
          <a:xfrm>
            <a:off x="4360791" y="2897767"/>
            <a:ext cx="2723823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写一个处理小数据的程序</a:t>
            </a:r>
            <a:endParaRPr lang="en-US" altLang="zh-CN" b="1" kern="0" dirty="0" smtClean="0"/>
          </a:p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和当前程序的结果对比</a:t>
            </a:r>
            <a:endParaRPr lang="en-US" altLang="zh-CN" b="1" kern="0" dirty="0"/>
          </a:p>
        </p:txBody>
      </p:sp>
      <p:sp>
        <p:nvSpPr>
          <p:cNvPr id="30" name="矩形 4"/>
          <p:cNvSpPr/>
          <p:nvPr/>
        </p:nvSpPr>
        <p:spPr>
          <a:xfrm>
            <a:off x="7692985" y="2892289"/>
            <a:ext cx="295465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尽可能多地得到小数据的分</a:t>
            </a:r>
            <a:endParaRPr lang="en-US" altLang="zh-CN" b="1" kern="0" dirty="0"/>
          </a:p>
        </p:txBody>
      </p:sp>
      <p:sp>
        <p:nvSpPr>
          <p:cNvPr id="34" name="矩形 4"/>
          <p:cNvSpPr/>
          <p:nvPr/>
        </p:nvSpPr>
        <p:spPr>
          <a:xfrm>
            <a:off x="1040075" y="538540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数据范围透露了相当</a:t>
            </a:r>
            <a:endParaRPr lang="en-US" altLang="zh-CN" b="1" dirty="0" smtClean="0"/>
          </a:p>
          <a:p>
            <a:r>
              <a:rPr lang="zh-CN" altLang="en-US" b="1" dirty="0" smtClean="0"/>
              <a:t>多的信息</a:t>
            </a:r>
            <a:endParaRPr lang="en-US" altLang="zh-CN" b="1" dirty="0"/>
          </a:p>
        </p:txBody>
      </p:sp>
      <p:sp>
        <p:nvSpPr>
          <p:cNvPr id="40" name="矩形 4"/>
          <p:cNvSpPr/>
          <p:nvPr/>
        </p:nvSpPr>
        <p:spPr>
          <a:xfrm>
            <a:off x="7692842" y="53906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递</a:t>
            </a:r>
            <a:r>
              <a:rPr lang="zh-CN" altLang="en-US" b="1" dirty="0" smtClean="0"/>
              <a:t>推公式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3956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600" y="1186721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Discussion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8339" y="2116899"/>
            <a:ext cx="878310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hackerrank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Discussion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的一些讨论可以帮助题意的理解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4078287"/>
            <a:ext cx="7496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对拍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600" y="2279737"/>
            <a:ext cx="8707951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程序一直出错，找不到错误怎么办？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写一个程序，按照样例的格式生成一些小数据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写一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个能正确处理这些小数据的程序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和当前程序对比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4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en-US" altLang="zh-CN" dirty="0"/>
              <a:t>Q </a:t>
            </a:r>
            <a:r>
              <a:rPr lang="zh-CN" altLang="en-US" dirty="0"/>
              <a:t>　</a:t>
            </a:r>
            <a:r>
              <a:rPr lang="en-US" altLang="zh-CN" dirty="0"/>
              <a:t>&amp;</a:t>
            </a:r>
            <a:r>
              <a:rPr lang="zh-CN" altLang="en-US" dirty="0" smtClean="0"/>
              <a:t>　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ACM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IEEE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哪个更强一些？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ACM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在以后简历上的认可度更高一些，但是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IEEE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的奖金多啊！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31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@echo off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:ac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shuju</a:t>
            </a:r>
            <a:r>
              <a:rPr lang="en-US" altLang="zh-CN" dirty="0">
                <a:solidFill>
                  <a:schemeClr val="bg1"/>
                </a:solidFill>
              </a:rPr>
              <a:t>&gt;in.txt  :</a:t>
            </a:r>
            <a:r>
              <a:rPr lang="zh-CN" altLang="en-US" dirty="0">
                <a:solidFill>
                  <a:schemeClr val="bg1"/>
                </a:solidFill>
              </a:rPr>
              <a:t>出数据  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ans</a:t>
            </a:r>
            <a:r>
              <a:rPr lang="en-US" altLang="zh-CN" dirty="0">
                <a:solidFill>
                  <a:schemeClr val="bg1"/>
                </a:solidFill>
              </a:rPr>
              <a:t>&lt;in.txt&gt;ans.txt    :</a:t>
            </a:r>
            <a:r>
              <a:rPr lang="zh-CN" altLang="en-US" dirty="0">
                <a:solidFill>
                  <a:schemeClr val="bg1"/>
                </a:solidFill>
              </a:rPr>
              <a:t>被测程序  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baoli</a:t>
            </a:r>
            <a:r>
              <a:rPr lang="en-US" altLang="zh-CN" dirty="0">
                <a:solidFill>
                  <a:schemeClr val="bg1"/>
                </a:solidFill>
              </a:rPr>
              <a:t>&lt;in.txt&gt;out.txt   :</a:t>
            </a:r>
            <a:r>
              <a:rPr lang="zh-CN" altLang="en-US" dirty="0">
                <a:solidFill>
                  <a:schemeClr val="bg1"/>
                </a:solidFill>
              </a:rPr>
              <a:t>暴力程序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fc ans.txt out.txt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:diff -q me.txt out.txt </a:t>
            </a:r>
            <a:r>
              <a:rPr lang="zh-CN" altLang="en-US" dirty="0">
                <a:solidFill>
                  <a:schemeClr val="bg1"/>
                </a:solidFill>
              </a:rPr>
              <a:t>这句可以代替上一句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if </a:t>
            </a:r>
            <a:r>
              <a:rPr lang="en-US" altLang="zh-CN" dirty="0" err="1">
                <a:solidFill>
                  <a:schemeClr val="bg1"/>
                </a:solidFill>
              </a:rPr>
              <a:t>errorlevel</a:t>
            </a:r>
            <a:r>
              <a:rPr lang="en-US" altLang="zh-CN" dirty="0">
                <a:solidFill>
                  <a:schemeClr val="bg1"/>
                </a:solidFill>
              </a:rPr>
              <a:t>=1 </a:t>
            </a:r>
            <a:r>
              <a:rPr lang="en-US" altLang="zh-CN" dirty="0" err="1">
                <a:solidFill>
                  <a:schemeClr val="bg1"/>
                </a:solidFill>
              </a:rPr>
              <a:t>goto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wa</a:t>
            </a:r>
            <a:r>
              <a:rPr lang="en-US" altLang="zh-CN" dirty="0">
                <a:solidFill>
                  <a:schemeClr val="bg1"/>
                </a:solidFill>
              </a:rPr>
              <a:t>     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echo Accepted!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goto</a:t>
            </a:r>
            <a:r>
              <a:rPr lang="en-US" altLang="zh-CN" dirty="0">
                <a:solidFill>
                  <a:schemeClr val="bg1"/>
                </a:solidFill>
              </a:rPr>
              <a:t> ac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wa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echo </a:t>
            </a:r>
            <a:r>
              <a:rPr lang="en-US" altLang="zh-CN" dirty="0" err="1">
                <a:solidFill>
                  <a:schemeClr val="bg1"/>
                </a:solidFill>
              </a:rPr>
              <a:t>wa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pause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1633" y="874455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run.bat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32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12" y="1845732"/>
            <a:ext cx="4121187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尽可能多地得到小数据的分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75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4" y="2367095"/>
            <a:ext cx="10199544" cy="18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63600" y="1505242"/>
            <a:ext cx="8774628" cy="424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尽可能多地得到小数据的</a:t>
            </a: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</a:t>
            </a:r>
            <a:r>
              <a:rPr lang="en-US" altLang="zh-CN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贪心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  <a:endParaRPr lang="en-US" altLang="zh-CN" sz="28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a*b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矩形切割成尽量少的正方形。每次可以选择一个矩形，沿着水平或者垂直线把它切成两部分（不能转弯）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解是动态规划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但是贪心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做，每次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在较长边上切去次长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边，还是能得一点分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10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3600" y="1505242"/>
            <a:ext cx="877462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再比如说，现在有一道需要求最大值的题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设计两种贪心算法，取两者中的最大值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5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1175" y="1406769"/>
            <a:ext cx="9172136" cy="503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尽可能多地得到小数据的</a:t>
            </a:r>
            <a:r>
              <a:rPr lang="zh-CN" altLang="en-US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分</a:t>
            </a:r>
            <a:r>
              <a:rPr lang="en-US" altLang="zh-CN" sz="2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——</a:t>
            </a: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朴素算法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Xtreme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10.0 - </a:t>
            </a: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互素的数的和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≤ A ≤ B ≤ N 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10^12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pt-BR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正确做法：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www.youtube.com/watch?v=TsE54bIwAbE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72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数据范围透露了相当多的信息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600" y="2433711"/>
            <a:ext cx="8802763" cy="235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N=100000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数据范围，那么题目很可能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NlogN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Nsqrt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(N)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度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顺着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复杂度去推哪些算法能匹配到这些复杂度上去，然后再去设计算法</a:t>
            </a:r>
          </a:p>
        </p:txBody>
      </p:sp>
    </p:spTree>
    <p:extLst>
      <p:ext uri="{BB962C8B-B14F-4D97-AF65-F5344CB8AC3E}">
        <p14:creationId xmlns:p14="http://schemas.microsoft.com/office/powerpoint/2010/main" val="33090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77108" y="10862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递推公式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48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1514" y="1228914"/>
            <a:ext cx="9017391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www.hackerrank.com/contests/ieeextreme-challenges/challenges/flower-games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 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和几个朋友拿着一朵有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片花瓣的花玩 ”他爱我，他不爱我” 的游戏。鲜花的花瓣按顺时针方向从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编号，并将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号花瓣指向一个前方。游戏的过程是，参与者交替说出“他爱我”和“他不爱我”字样，同时，逆时针旋转花瓣，将下一片花瓣指向正前方。当一个人说出“他不爱我”字样时，需要将正前方的花瓣摘掉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4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en-US" altLang="zh-CN" dirty="0"/>
              <a:t>Q </a:t>
            </a:r>
            <a:r>
              <a:rPr lang="zh-CN" altLang="en-US" dirty="0"/>
              <a:t>　</a:t>
            </a:r>
            <a:r>
              <a:rPr lang="en-US" altLang="zh-CN" dirty="0"/>
              <a:t>&amp;</a:t>
            </a:r>
            <a:r>
              <a:rPr lang="zh-CN" altLang="en-US" dirty="0" smtClean="0"/>
              <a:t>　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IEEE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取得的成绩与</a:t>
            </a: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ACM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的关系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ACM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搞好了，顺便在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IEEE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拿个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奖？（逃。。。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65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1863" y="996579"/>
            <a:ext cx="88043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片花瓣，保留花瓣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，最后剩下花瓣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。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片花瓣，保留花瓣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，最后剩下花瓣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。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片花瓣，保留花瓣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，最后剩下花瓣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。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6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片花瓣，保留花瓣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6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，保留花瓣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，撕掉花瓣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，最后剩下花瓣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0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1  1     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2  1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3  3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4  1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5  3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6  5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7  7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8  1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9  3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10 5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11 7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12 9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13 11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14 13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15 15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16 1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17 3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38339" y="2116899"/>
            <a:ext cx="8783107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http://oeis.org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39" y="3301299"/>
            <a:ext cx="8783107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886075"/>
            <a:ext cx="73342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1514" y="2025748"/>
            <a:ext cx="9017391" cy="19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于是对于找规律的题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我们可以人肉或者写一个小程序跑出前几项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或者样例中本身就有前几项的信息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94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Note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7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7785" y="1463040"/>
            <a:ext cx="8848578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不要读错题</a:t>
            </a:r>
            <a:endParaRPr lang="en-US" altLang="zh-CN" sz="1200" b="1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www.hackerrank.com/contests/ieeextreme-challenges/challenges/draughts-1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Xtreme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10.0 - Checkers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Challenge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游戏规则比较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复杂，需要仔细阅读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7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3040" y="1252025"/>
            <a:ext cx="9200271" cy="511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有乘法、加法的地方注意会不会溢出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两个非常大的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相乘导致溢出，结果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出错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比如说，从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 n;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cin 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&gt;&gt; n;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cout 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&lt;&lt; (1 + n) * n / 2 &lt;&lt; endl;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？？？？？？？？？？？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循环统计数组和，加的过程中也有可能溢出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49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3040" y="1252025"/>
            <a:ext cx="9200271" cy="511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数组的大小对没对 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，需要存正向边反向边，数组需要开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2m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的大小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边界情况考虑了没有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记得初始化  多组数据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会不会递归过深 树的深度优先搜索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编译器报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warning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的地方可能就是自己写错的地方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52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3040" y="1252025"/>
            <a:ext cx="9200271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i="1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dfs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会不会递归过深 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树的深度优先搜索，树可能退化成一条链，这个时候可能因为递归过深，程序异常退出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编译器报</a:t>
            </a: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warning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的地方可能就是自己写错的地方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1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en-US" altLang="zh-CN" dirty="0"/>
              <a:t>Q </a:t>
            </a:r>
            <a:r>
              <a:rPr lang="zh-CN" altLang="en-US" dirty="0"/>
              <a:t>　</a:t>
            </a:r>
            <a:r>
              <a:rPr lang="en-US" altLang="zh-CN" dirty="0"/>
              <a:t>&amp;</a:t>
            </a:r>
            <a:r>
              <a:rPr lang="zh-CN" altLang="en-US" dirty="0" smtClean="0"/>
              <a:t>　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怎么针对性训练？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基于前面说的可能会考察的知识点，怕是没有捷径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8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3040" y="1252025"/>
            <a:ext cx="9200271" cy="182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96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 &amp; A</a:t>
            </a:r>
            <a:endParaRPr lang="en-US" altLang="zh-CN" sz="96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3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3600" y="2421032"/>
            <a:ext cx="94179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</a:rPr>
              <a:t>预祝大家都能取得自己满意</a:t>
            </a:r>
            <a:endParaRPr lang="en-US" altLang="zh-CN" sz="6000" dirty="0" smtClean="0">
              <a:solidFill>
                <a:schemeClr val="bg1"/>
              </a:solidFill>
            </a:endParaRPr>
          </a:p>
          <a:p>
            <a:r>
              <a:rPr lang="zh-CN" altLang="en-US" sz="6000" smtClean="0">
                <a:solidFill>
                  <a:schemeClr val="bg1"/>
                </a:solidFill>
              </a:rPr>
              <a:t>的成绩！</a:t>
            </a:r>
            <a:endParaRPr lang="zh-CN" altLang="zh-CN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8796" y="831906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3900" b="1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endParaRPr lang="en-US" sz="239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3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en-US" altLang="zh-CN" dirty="0"/>
              <a:t>Q </a:t>
            </a:r>
            <a:r>
              <a:rPr lang="zh-CN" altLang="en-US" dirty="0"/>
              <a:t>　</a:t>
            </a:r>
            <a:r>
              <a:rPr lang="en-US" altLang="zh-CN" dirty="0"/>
              <a:t>&amp;</a:t>
            </a:r>
            <a:r>
              <a:rPr lang="zh-CN" altLang="en-US" dirty="0" smtClean="0"/>
              <a:t>　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日常练习的</a:t>
            </a:r>
            <a:r>
              <a:rPr lang="en-US" altLang="zh-CN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OJ</a:t>
            </a: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平台？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hackerrank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，主要我觉得，题型和难度比较接近吧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2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en-US" altLang="zh-CN" dirty="0"/>
              <a:t>Q </a:t>
            </a:r>
            <a:r>
              <a:rPr lang="zh-CN" altLang="en-US" dirty="0"/>
              <a:t>　</a:t>
            </a:r>
            <a:r>
              <a:rPr lang="en-US" altLang="zh-CN" dirty="0"/>
              <a:t>&amp;</a:t>
            </a:r>
            <a:r>
              <a:rPr lang="zh-CN" altLang="en-US" dirty="0" smtClean="0"/>
              <a:t>　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i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为什么能获奖？</a:t>
            </a:r>
            <a:endParaRPr lang="en-US" altLang="zh-CN" sz="2800" b="1" i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因为定了个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点的闹钟写了最后一个题？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6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赛题回顾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 smtClean="0"/>
              <a:t>Part Two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赛题回顾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4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1809</TotalTime>
  <Words>1613</Words>
  <Application>Microsoft Office PowerPoint</Application>
  <PresentationFormat>宽屏</PresentationFormat>
  <Paragraphs>217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Sirui Lin</cp:lastModifiedBy>
  <cp:revision>142</cp:revision>
  <dcterms:created xsi:type="dcterms:W3CDTF">2015-08-18T02:51:41Z</dcterms:created>
  <dcterms:modified xsi:type="dcterms:W3CDTF">2017-09-28T10:49:48Z</dcterms:modified>
  <cp:category/>
</cp:coreProperties>
</file>